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solidFill>
                  <a:srgbClr val="C1172C"/>
                </a:solidFill>
              </a:defRPr>
            </a:pPr>
            <a:r>
              <a:rPr lang="en-US" sz="2000" b="1" dirty="0" smtClean="0">
                <a:solidFill>
                  <a:schemeClr val="tx1"/>
                </a:solidFill>
              </a:rPr>
              <a:t>Importance </a:t>
            </a:r>
            <a:r>
              <a:rPr lang="en-US" sz="2000" b="1" dirty="0" smtClean="0">
                <a:solidFill>
                  <a:schemeClr val="tx1"/>
                </a:solidFill>
              </a:rPr>
              <a:t>vs. </a:t>
            </a:r>
            <a:r>
              <a:rPr lang="en-US" sz="2000" b="1" dirty="0" smtClean="0">
                <a:solidFill>
                  <a:schemeClr val="tx1"/>
                </a:solidFill>
              </a:rPr>
              <a:t>Satisfaction of Supply Chain Applications</a:t>
            </a:r>
            <a:endParaRPr lang="en-US" sz="2000" b="1" dirty="0">
              <a:solidFill>
                <a:schemeClr val="tx1"/>
              </a:solidFill>
            </a:endParaRP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"/>
          <c:y val="0.17298383895904623"/>
          <c:w val="0.95417812943311853"/>
          <c:h val="0.657308356502136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Importance (6-7)</c:v>
                </c:pt>
              </c:strCache>
            </c:strRef>
          </c:tx>
          <c:spPr>
            <a:solidFill>
              <a:srgbClr val="2B399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Demand Planning </c:v>
                </c:pt>
                <c:pt idx="1">
                  <c:v>Enterprise Resource Planning </c:v>
                </c:pt>
                <c:pt idx="2">
                  <c:v>Order Management </c:v>
                </c:pt>
                <c:pt idx="3">
                  <c:v>Tactical Supply Planning </c:v>
                </c:pt>
                <c:pt idx="4">
                  <c:v>Price Management</c:v>
                </c:pt>
                <c:pt idx="5">
                  <c:v>Production Planning </c:v>
                </c:pt>
                <c:pt idx="6">
                  <c:v>Transportation Planning </c:v>
                </c:pt>
                <c:pt idx="7">
                  <c:v>Product Lifecycle Management </c:v>
                </c:pt>
                <c:pt idx="8">
                  <c:v>Manufacturing Execution Systems </c:v>
                </c:pt>
                <c:pt idx="9">
                  <c:v>Warehouse Management 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0.85964912280701811</c:v>
                </c:pt>
                <c:pt idx="1">
                  <c:v>0.83050847457627164</c:v>
                </c:pt>
                <c:pt idx="2">
                  <c:v>0.8</c:v>
                </c:pt>
                <c:pt idx="3">
                  <c:v>0.75510204081632659</c:v>
                </c:pt>
                <c:pt idx="4">
                  <c:v>0.75000000000000056</c:v>
                </c:pt>
                <c:pt idx="5">
                  <c:v>0.72727272727272729</c:v>
                </c:pt>
                <c:pt idx="6">
                  <c:v>0.65116279069767469</c:v>
                </c:pt>
                <c:pt idx="7">
                  <c:v>0.62962962962963065</c:v>
                </c:pt>
                <c:pt idx="8">
                  <c:v>0.59090909090909094</c:v>
                </c:pt>
                <c:pt idx="9">
                  <c:v>0.58333333333333337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Satisfaction (6-7)</c:v>
                </c:pt>
              </c:strCache>
            </c:strRef>
          </c:tx>
          <c:spPr>
            <a:solidFill>
              <a:schemeClr val="accent4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00A14B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Demand Planning </c:v>
                </c:pt>
                <c:pt idx="1">
                  <c:v>Enterprise Resource Planning </c:v>
                </c:pt>
                <c:pt idx="2">
                  <c:v>Order Management </c:v>
                </c:pt>
                <c:pt idx="3">
                  <c:v>Tactical Supply Planning </c:v>
                </c:pt>
                <c:pt idx="4">
                  <c:v>Price Management</c:v>
                </c:pt>
                <c:pt idx="5">
                  <c:v>Production Planning </c:v>
                </c:pt>
                <c:pt idx="6">
                  <c:v>Transportation Planning </c:v>
                </c:pt>
                <c:pt idx="7">
                  <c:v>Product Lifecycle Management </c:v>
                </c:pt>
                <c:pt idx="8">
                  <c:v>Manufacturing Execution Systems </c:v>
                </c:pt>
                <c:pt idx="9">
                  <c:v>Warehouse Management </c:v>
                </c:pt>
              </c:strCache>
            </c:strRef>
          </c:cat>
          <c:val>
            <c:numRef>
              <c:f>Sheet1!$C$2:$C$11</c:f>
              <c:numCache>
                <c:formatCode>0%</c:formatCode>
                <c:ptCount val="10"/>
                <c:pt idx="0">
                  <c:v>0.2982456140350877</c:v>
                </c:pt>
                <c:pt idx="1">
                  <c:v>0.23728813559322065</c:v>
                </c:pt>
                <c:pt idx="2">
                  <c:v>0.35000000000000031</c:v>
                </c:pt>
                <c:pt idx="3">
                  <c:v>0.20408163265306123</c:v>
                </c:pt>
                <c:pt idx="4">
                  <c:v>0.27777777777777812</c:v>
                </c:pt>
                <c:pt idx="5">
                  <c:v>0.14545454545454545</c:v>
                </c:pt>
                <c:pt idx="6">
                  <c:v>0.418604651162791</c:v>
                </c:pt>
                <c:pt idx="7">
                  <c:v>0.11111111111111112</c:v>
                </c:pt>
                <c:pt idx="8">
                  <c:v>0.25</c:v>
                </c:pt>
                <c:pt idx="9">
                  <c:v>0.37500000000000028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546304"/>
        <c:axId val="108900352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Gap (Sat - Impt)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8"/>
            <c:spPr>
              <a:solidFill>
                <a:schemeClr val="bg1"/>
              </a:solidFill>
              <a:ln w="25400">
                <a:solidFill>
                  <a:srgbClr val="C1172C"/>
                </a:solidFill>
              </a:ln>
            </c:spPr>
          </c:marker>
          <c:dLbls>
            <c:spPr>
              <a:solidFill>
                <a:schemeClr val="bg1"/>
              </a:solidFill>
              <a:ln w="25400">
                <a:solidFill>
                  <a:srgbClr val="C1172C"/>
                </a:solidFill>
              </a:ln>
            </c:spPr>
            <c:txPr>
              <a:bodyPr/>
              <a:lstStyle/>
              <a:p>
                <a:pPr>
                  <a:defRPr sz="12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Demand Planning </c:v>
                </c:pt>
                <c:pt idx="1">
                  <c:v>Enterprise Resource Planning </c:v>
                </c:pt>
                <c:pt idx="2">
                  <c:v>Order Management </c:v>
                </c:pt>
                <c:pt idx="3">
                  <c:v>Tactical Supply Planning </c:v>
                </c:pt>
                <c:pt idx="4">
                  <c:v>Price Management</c:v>
                </c:pt>
                <c:pt idx="5">
                  <c:v>Production Planning </c:v>
                </c:pt>
                <c:pt idx="6">
                  <c:v>Transportation Planning </c:v>
                </c:pt>
                <c:pt idx="7">
                  <c:v>Product Lifecycle Management </c:v>
                </c:pt>
                <c:pt idx="8">
                  <c:v>Manufacturing Execution Systems </c:v>
                </c:pt>
                <c:pt idx="9">
                  <c:v>Warehouse Management </c:v>
                </c:pt>
              </c:strCache>
            </c:strRef>
          </c:cat>
          <c:val>
            <c:numRef>
              <c:f>Sheet1!$D$2:$D$11</c:f>
              <c:numCache>
                <c:formatCode>0%</c:formatCode>
                <c:ptCount val="10"/>
                <c:pt idx="0">
                  <c:v>-0.56140350877192891</c:v>
                </c:pt>
                <c:pt idx="1">
                  <c:v>-0.59322033898305049</c:v>
                </c:pt>
                <c:pt idx="2">
                  <c:v>-0.45</c:v>
                </c:pt>
                <c:pt idx="3">
                  <c:v>-0.5510204081632657</c:v>
                </c:pt>
                <c:pt idx="4">
                  <c:v>-0.47222222222222232</c:v>
                </c:pt>
                <c:pt idx="5">
                  <c:v>-0.58181818181818157</c:v>
                </c:pt>
                <c:pt idx="6">
                  <c:v>-0.23255813953488388</c:v>
                </c:pt>
                <c:pt idx="7">
                  <c:v>-0.5185185185185186</c:v>
                </c:pt>
                <c:pt idx="8">
                  <c:v>-0.34090909090909122</c:v>
                </c:pt>
                <c:pt idx="9">
                  <c:v>-0.20833333333333354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903808"/>
        <c:axId val="108902272"/>
      </c:lineChart>
      <c:catAx>
        <c:axId val="6454630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254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0" vert="horz" anchor="b" anchorCtr="0"/>
          <a:lstStyle/>
          <a:p>
            <a:pPr>
              <a:defRPr sz="1000"/>
            </a:pPr>
            <a:endParaRPr lang="en-US"/>
          </a:p>
        </c:txPr>
        <c:crossAx val="108900352"/>
        <c:crosses val="autoZero"/>
        <c:auto val="1"/>
        <c:lblAlgn val="ctr"/>
        <c:lblOffset val="100"/>
        <c:noMultiLvlLbl val="0"/>
      </c:catAx>
      <c:valAx>
        <c:axId val="108900352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one"/>
        <c:crossAx val="64546304"/>
        <c:crosses val="autoZero"/>
        <c:crossBetween val="between"/>
      </c:valAx>
      <c:valAx>
        <c:axId val="108902272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sz="900">
                <a:solidFill>
                  <a:schemeClr val="bg1"/>
                </a:solidFill>
              </a:defRPr>
            </a:pPr>
            <a:endParaRPr lang="en-US"/>
          </a:p>
        </c:txPr>
        <c:crossAx val="108903808"/>
        <c:crosses val="max"/>
        <c:crossBetween val="between"/>
      </c:valAx>
      <c:catAx>
        <c:axId val="108903808"/>
        <c:scaling>
          <c:orientation val="minMax"/>
        </c:scaling>
        <c:delete val="1"/>
        <c:axPos val="b"/>
        <c:majorTickMark val="out"/>
        <c:minorTickMark val="none"/>
        <c:tickLblPos val="none"/>
        <c:crossAx val="108902272"/>
        <c:crossesAt val="0"/>
        <c:auto val="1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0.1626535878596643"/>
          <c:y val="0.10745720882057531"/>
          <c:w val="0.65379102918623555"/>
          <c:h val="6.9552267569823495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98D9C-7F36-4114-AB46-46AEE2B7CCD9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2467-AB6E-4F31-99D0-717B55D88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731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98D9C-7F36-4114-AB46-46AEE2B7CCD9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2467-AB6E-4F31-99D0-717B55D88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088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98D9C-7F36-4114-AB46-46AEE2B7CCD9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2467-AB6E-4F31-99D0-717B55D88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41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98D9C-7F36-4114-AB46-46AEE2B7CCD9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2467-AB6E-4F31-99D0-717B55D88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4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98D9C-7F36-4114-AB46-46AEE2B7CCD9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2467-AB6E-4F31-99D0-717B55D88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060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98D9C-7F36-4114-AB46-46AEE2B7CCD9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2467-AB6E-4F31-99D0-717B55D88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529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98D9C-7F36-4114-AB46-46AEE2B7CCD9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2467-AB6E-4F31-99D0-717B55D88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0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98D9C-7F36-4114-AB46-46AEE2B7CCD9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2467-AB6E-4F31-99D0-717B55D88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45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98D9C-7F36-4114-AB46-46AEE2B7CCD9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2467-AB6E-4F31-99D0-717B55D88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64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98D9C-7F36-4114-AB46-46AEE2B7CCD9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2467-AB6E-4F31-99D0-717B55D88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970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98D9C-7F36-4114-AB46-46AEE2B7CCD9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2467-AB6E-4F31-99D0-717B55D88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2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98D9C-7F36-4114-AB46-46AEE2B7CCD9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62467-AB6E-4F31-99D0-717B55D88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951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8408445"/>
              </p:ext>
            </p:extLst>
          </p:nvPr>
        </p:nvGraphicFramePr>
        <p:xfrm>
          <a:off x="381000" y="609600"/>
          <a:ext cx="8517774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786098"/>
              </p:ext>
            </p:extLst>
          </p:nvPr>
        </p:nvGraphicFramePr>
        <p:xfrm>
          <a:off x="-381000" y="5791200"/>
          <a:ext cx="9192579" cy="862965"/>
        </p:xfrm>
        <a:graphic>
          <a:graphicData uri="http://schemas.openxmlformats.org/drawingml/2006/table">
            <a:tbl>
              <a:tblPr/>
              <a:tblGrid>
                <a:gridCol w="1113898"/>
                <a:gridCol w="557480"/>
                <a:gridCol w="835689"/>
                <a:gridCol w="835689"/>
                <a:gridCol w="835689"/>
                <a:gridCol w="835689"/>
                <a:gridCol w="835689"/>
                <a:gridCol w="835689"/>
                <a:gridCol w="835689"/>
                <a:gridCol w="835689"/>
                <a:gridCol w="835689"/>
              </a:tblGrid>
              <a:tr h="190500">
                <a:tc>
                  <a:txBody>
                    <a:bodyPr/>
                    <a:lstStyle/>
                    <a:p>
                      <a:pPr algn="r" fontAlgn="t"/>
                      <a:endParaRPr lang="en-US" sz="1400" b="0" i="0" u="none" strike="noStrike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Arial"/>
                      </a:endParaRPr>
                    </a:p>
                    <a:p>
                      <a:pPr algn="r" fontAlgn="t"/>
                      <a:r>
                        <a:rPr lang="en-US" sz="14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/>
                        </a:rPr>
                        <a:t>    Base</a:t>
                      </a:r>
                      <a:r>
                        <a:rPr lang="en-US" sz="14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/>
                        </a:rPr>
                        <a:t>: Have </a:t>
                      </a:r>
                    </a:p>
                    <a:p>
                      <a:pPr algn="r" fontAlgn="t"/>
                      <a:r>
                        <a:rPr lang="en-US" sz="14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/>
                        </a:rPr>
                        <a:t>System</a:t>
                      </a:r>
                      <a:endParaRPr lang="en-US" sz="14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/>
                        </a:rPr>
                        <a:t>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/>
                        </a:rPr>
                        <a:t>   59</a:t>
                      </a:r>
                      <a:endParaRPr lang="en-US" sz="14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/>
                        </a:rPr>
                        <a:t>  60</a:t>
                      </a:r>
                      <a:endParaRPr lang="en-US" sz="14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/>
                        </a:rPr>
                        <a:t>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/>
                        </a:rPr>
                        <a:t>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/>
                        </a:rPr>
                        <a:t>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/>
                        </a:rPr>
                        <a:t>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/>
                        </a:rPr>
                        <a:t>27*</a:t>
                      </a:r>
                      <a:endParaRPr lang="en-US" sz="14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/>
                        </a:rPr>
                        <a:t>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/>
                        </a:rPr>
                        <a:t>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861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26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Lora</dc:creator>
  <cp:lastModifiedBy>Lora</cp:lastModifiedBy>
  <cp:revision>2</cp:revision>
  <dcterms:created xsi:type="dcterms:W3CDTF">2012-04-24T01:32:45Z</dcterms:created>
  <dcterms:modified xsi:type="dcterms:W3CDTF">2012-04-24T13:09:54Z</dcterms:modified>
</cp:coreProperties>
</file>